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3" r:id="rId4"/>
    <p:sldId id="257" r:id="rId5"/>
    <p:sldId id="258" r:id="rId6"/>
    <p:sldId id="260" r:id="rId7"/>
    <p:sldId id="259"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DA56C-42A2-40C7-0A01-BAEC201FF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644012-E2F0-248A-C0A4-4BD7BF3C37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B7179F-F57E-6E81-2CE9-9F9F9DEC8A58}"/>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5" name="Footer Placeholder 4">
            <a:extLst>
              <a:ext uri="{FF2B5EF4-FFF2-40B4-BE49-F238E27FC236}">
                <a16:creationId xmlns:a16="http://schemas.microsoft.com/office/drawing/2014/main" id="{2B5CAE97-19A0-8B27-14AF-F5105FA26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07B19-3627-E43D-1B18-1B8E59E9FD48}"/>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1220306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C44F-74F3-7E24-63FF-9B18417C2A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D85059-B6CA-32CC-7D55-B1BF28FAD3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B03E6C-0F81-E4BC-2B1F-93AD1FFC9CE8}"/>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5" name="Footer Placeholder 4">
            <a:extLst>
              <a:ext uri="{FF2B5EF4-FFF2-40B4-BE49-F238E27FC236}">
                <a16:creationId xmlns:a16="http://schemas.microsoft.com/office/drawing/2014/main" id="{36A32B73-6B32-39E1-C786-68F3F3154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18805-98E3-E424-9B29-4C319BEA7BDC}"/>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3922695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57E33B-3E71-AF09-B129-AA1FD1BE3C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ABFEEA-8995-4DA5-974C-9555EE771F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8FA8C-14ED-4070-3A16-176FF0913B19}"/>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5" name="Footer Placeholder 4">
            <a:extLst>
              <a:ext uri="{FF2B5EF4-FFF2-40B4-BE49-F238E27FC236}">
                <a16:creationId xmlns:a16="http://schemas.microsoft.com/office/drawing/2014/main" id="{37D27FFB-4486-C3DB-D55D-FD56B3D01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74572-1DDE-3EA4-6F67-19A156AE027E}"/>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1601224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9FC1-5153-163D-665D-146BB79C06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46F8DC-09F2-80C1-FFCF-644E2200AC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63CA4-D869-2AEA-4B4A-EC6C7CACEC7B}"/>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5" name="Footer Placeholder 4">
            <a:extLst>
              <a:ext uri="{FF2B5EF4-FFF2-40B4-BE49-F238E27FC236}">
                <a16:creationId xmlns:a16="http://schemas.microsoft.com/office/drawing/2014/main" id="{6D352C49-89BA-F1A6-5E54-C20BACFD0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EB54-FE9B-BD35-7EFE-74326CA7B724}"/>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2696334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17B51-EBC2-2CD7-A25A-02063665DE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AECB2F-BCF3-08E9-F21F-895A9C2961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469B7A-7DB0-143D-F8D7-ECF0B4DA77C3}"/>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5" name="Footer Placeholder 4">
            <a:extLst>
              <a:ext uri="{FF2B5EF4-FFF2-40B4-BE49-F238E27FC236}">
                <a16:creationId xmlns:a16="http://schemas.microsoft.com/office/drawing/2014/main" id="{EAD63357-B93F-617D-28CC-F6FA16948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CAEA4-4833-5662-0F0B-381A07D429D1}"/>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378290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3AB4-60C7-20FB-F5E4-83ABB045E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9D789F-7503-F5A9-F531-813FBE8BEE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44EF2F-23C5-7831-140E-EF95D870D7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E1CF5E-7AA6-C02C-0289-7AE78043E9EB}"/>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6" name="Footer Placeholder 5">
            <a:extLst>
              <a:ext uri="{FF2B5EF4-FFF2-40B4-BE49-F238E27FC236}">
                <a16:creationId xmlns:a16="http://schemas.microsoft.com/office/drawing/2014/main" id="{884863AF-0015-CC40-7818-61F928A8D7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77E00-3732-DA5C-56E6-E6CD83F07947}"/>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409261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65CD8-5388-065B-C7B8-B6056D714C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FC99CD-579D-A4B3-5EC6-3B750C46D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2BCD47-3D97-386E-1C09-BD4EEC65CE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A7E4FE-D83F-3331-38FA-D83E0F07E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C09807-963A-71B8-5AAA-AB355E16C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42CF2E-4372-20EB-50BC-D9BC885D2362}"/>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8" name="Footer Placeholder 7">
            <a:extLst>
              <a:ext uri="{FF2B5EF4-FFF2-40B4-BE49-F238E27FC236}">
                <a16:creationId xmlns:a16="http://schemas.microsoft.com/office/drawing/2014/main" id="{7C10D13C-BD68-D149-7B1D-DB7C2E3DB7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704DC9-EAA7-231C-7DDE-E221E242645A}"/>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3104200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4773-032A-643E-0C55-D8BDA625E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7D2786-75BE-2475-6975-937E0BFD01E7}"/>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4" name="Footer Placeholder 3">
            <a:extLst>
              <a:ext uri="{FF2B5EF4-FFF2-40B4-BE49-F238E27FC236}">
                <a16:creationId xmlns:a16="http://schemas.microsoft.com/office/drawing/2014/main" id="{FF604628-7A79-FF65-7F4D-9F2FC9FD70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912DDC-DF02-87FD-8D56-EE18B6763240}"/>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2669323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EE0B87-AD9E-0CCA-8411-60DA2BB62511}"/>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3" name="Footer Placeholder 2">
            <a:extLst>
              <a:ext uri="{FF2B5EF4-FFF2-40B4-BE49-F238E27FC236}">
                <a16:creationId xmlns:a16="http://schemas.microsoft.com/office/drawing/2014/main" id="{52223729-6013-671B-09B9-80D6F2DF6A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A536B9-E48D-6BA7-AF93-43F5A4D10DEE}"/>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306252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DDF9C-2C39-E7FC-C252-5FB1FCEC4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5F1165-CD16-21E0-6B9E-BCDE03C1AD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F7A1BF-38A3-2E64-88A2-B12E17C65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3DD656-2DBC-A433-1FB8-85C6B32F49F6}"/>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6" name="Footer Placeholder 5">
            <a:extLst>
              <a:ext uri="{FF2B5EF4-FFF2-40B4-BE49-F238E27FC236}">
                <a16:creationId xmlns:a16="http://schemas.microsoft.com/office/drawing/2014/main" id="{D5D70E2E-4BBF-694E-2F52-E7A6D15D3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594D2-38EE-6AC4-FB54-91F0DECC3202}"/>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391176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6070-179F-B209-EA8C-758EFC27AF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C4BAEA-3DB5-1297-01FF-2135B52521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F9DF09-2FC3-7F1B-65BB-3050DD1C9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0106B6-D394-7835-44E0-62DCD0D894F1}"/>
              </a:ext>
            </a:extLst>
          </p:cNvPr>
          <p:cNvSpPr>
            <a:spLocks noGrp="1"/>
          </p:cNvSpPr>
          <p:nvPr>
            <p:ph type="dt" sz="half" idx="10"/>
          </p:nvPr>
        </p:nvSpPr>
        <p:spPr/>
        <p:txBody>
          <a:bodyPr/>
          <a:lstStyle/>
          <a:p>
            <a:fld id="{5050E670-4E25-496B-AA55-379FBBA75982}" type="datetimeFigureOut">
              <a:rPr lang="en-US" smtClean="0"/>
              <a:t>7/24/2024</a:t>
            </a:fld>
            <a:endParaRPr lang="en-US"/>
          </a:p>
        </p:txBody>
      </p:sp>
      <p:sp>
        <p:nvSpPr>
          <p:cNvPr id="6" name="Footer Placeholder 5">
            <a:extLst>
              <a:ext uri="{FF2B5EF4-FFF2-40B4-BE49-F238E27FC236}">
                <a16:creationId xmlns:a16="http://schemas.microsoft.com/office/drawing/2014/main" id="{AC2E044F-CA8F-09A3-2919-392E9A2EBF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0F303-7E74-C59A-4075-A55D68DAD54F}"/>
              </a:ext>
            </a:extLst>
          </p:cNvPr>
          <p:cNvSpPr>
            <a:spLocks noGrp="1"/>
          </p:cNvSpPr>
          <p:nvPr>
            <p:ph type="sldNum" sz="quarter" idx="12"/>
          </p:nvPr>
        </p:nvSpPr>
        <p:spPr/>
        <p:txBody>
          <a:bodyPr/>
          <a:lstStyle/>
          <a:p>
            <a:fld id="{004B1195-D845-4713-9017-171A1B596B24}" type="slidenum">
              <a:rPr lang="en-US" smtClean="0"/>
              <a:t>‹#›</a:t>
            </a:fld>
            <a:endParaRPr lang="en-US"/>
          </a:p>
        </p:txBody>
      </p:sp>
    </p:spTree>
    <p:extLst>
      <p:ext uri="{BB962C8B-B14F-4D97-AF65-F5344CB8AC3E}">
        <p14:creationId xmlns:p14="http://schemas.microsoft.com/office/powerpoint/2010/main" val="2903449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11EC77-4A34-A662-2880-ECB9B77645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97D634-8FCB-CC9D-2CDD-501275EBB4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3744B-A96C-B93F-6294-DD679D83D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50E670-4E25-496B-AA55-379FBBA75982}" type="datetimeFigureOut">
              <a:rPr lang="en-US" smtClean="0"/>
              <a:t>7/24/2024</a:t>
            </a:fld>
            <a:endParaRPr lang="en-US"/>
          </a:p>
        </p:txBody>
      </p:sp>
      <p:sp>
        <p:nvSpPr>
          <p:cNvPr id="5" name="Footer Placeholder 4">
            <a:extLst>
              <a:ext uri="{FF2B5EF4-FFF2-40B4-BE49-F238E27FC236}">
                <a16:creationId xmlns:a16="http://schemas.microsoft.com/office/drawing/2014/main" id="{1D01AC48-3165-42E6-7FE6-35DA088FB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FE1CC5-D1D0-18CD-5A72-5ED00F8B2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B1195-D845-4713-9017-171A1B596B24}" type="slidenum">
              <a:rPr lang="en-US" smtClean="0"/>
              <a:t>‹#›</a:t>
            </a:fld>
            <a:endParaRPr lang="en-US"/>
          </a:p>
        </p:txBody>
      </p:sp>
    </p:spTree>
    <p:extLst>
      <p:ext uri="{BB962C8B-B14F-4D97-AF65-F5344CB8AC3E}">
        <p14:creationId xmlns:p14="http://schemas.microsoft.com/office/powerpoint/2010/main" val="402521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3590-D7AF-9B85-971C-A265FEADA5C9}"/>
              </a:ext>
            </a:extLst>
          </p:cNvPr>
          <p:cNvSpPr>
            <a:spLocks noGrp="1"/>
          </p:cNvSpPr>
          <p:nvPr>
            <p:ph type="ctrTitle"/>
          </p:nvPr>
        </p:nvSpPr>
        <p:spPr/>
        <p:txBody>
          <a:bodyPr/>
          <a:lstStyle/>
          <a:p>
            <a:r>
              <a:rPr lang="en-US" dirty="0"/>
              <a:t>Quick summary on Chemspeed data extraction</a:t>
            </a:r>
          </a:p>
        </p:txBody>
      </p:sp>
      <p:sp>
        <p:nvSpPr>
          <p:cNvPr id="3" name="Subtitle 2">
            <a:extLst>
              <a:ext uri="{FF2B5EF4-FFF2-40B4-BE49-F238E27FC236}">
                <a16:creationId xmlns:a16="http://schemas.microsoft.com/office/drawing/2014/main" id="{3AF87809-F615-5982-D756-3211A538161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92958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40B-E7A2-3BAA-D363-DCD32126CFF2}"/>
              </a:ext>
            </a:extLst>
          </p:cNvPr>
          <p:cNvSpPr>
            <a:spLocks noGrp="1"/>
          </p:cNvSpPr>
          <p:nvPr>
            <p:ph type="title"/>
          </p:nvPr>
        </p:nvSpPr>
        <p:spPr/>
        <p:txBody>
          <a:bodyPr/>
          <a:lstStyle/>
          <a:p>
            <a:r>
              <a:rPr lang="en-US" dirty="0"/>
              <a:t>Types of data: One perspective</a:t>
            </a:r>
          </a:p>
        </p:txBody>
      </p:sp>
      <p:sp>
        <p:nvSpPr>
          <p:cNvPr id="3" name="Content Placeholder 2">
            <a:extLst>
              <a:ext uri="{FF2B5EF4-FFF2-40B4-BE49-F238E27FC236}">
                <a16:creationId xmlns:a16="http://schemas.microsoft.com/office/drawing/2014/main" id="{04B588BF-9C91-F62E-8A72-9F1282A62E73}"/>
              </a:ext>
            </a:extLst>
          </p:cNvPr>
          <p:cNvSpPr>
            <a:spLocks noGrp="1"/>
          </p:cNvSpPr>
          <p:nvPr>
            <p:ph idx="1"/>
          </p:nvPr>
        </p:nvSpPr>
        <p:spPr/>
        <p:txBody>
          <a:bodyPr>
            <a:normAutofit lnSpcReduction="10000"/>
          </a:bodyPr>
          <a:lstStyle/>
          <a:p>
            <a:r>
              <a:rPr lang="en-US" dirty="0"/>
              <a:t>Input data – imported into </a:t>
            </a:r>
            <a:r>
              <a:rPr lang="en-US" dirty="0" err="1"/>
              <a:t>Autosuite</a:t>
            </a:r>
            <a:r>
              <a:rPr lang="en-US" dirty="0"/>
              <a:t> to control the app file </a:t>
            </a:r>
            <a:r>
              <a:rPr lang="en-US" i="1" dirty="0"/>
              <a:t>(Chemspeed custom run file; *.txt or *.csv) </a:t>
            </a:r>
            <a:r>
              <a:rPr lang="en-US" dirty="0"/>
              <a:t>and give intended values for the system (e.g., weights or volumes)</a:t>
            </a:r>
          </a:p>
          <a:p>
            <a:r>
              <a:rPr lang="en-US" dirty="0"/>
              <a:t>Output data from app during run </a:t>
            </a:r>
            <a:r>
              <a:rPr lang="en-US" i="1" dirty="0"/>
              <a:t>(Results text file) </a:t>
            </a:r>
            <a:r>
              <a:rPr lang="en-US" dirty="0"/>
              <a:t>– the user can define variables (e.g. a timestamp where a plate begins to heat; where the app is in the process), and then output the values AUTOMATICALLY to monitor the run or to obtain important values that are hard to dig out any other way</a:t>
            </a:r>
          </a:p>
          <a:p>
            <a:r>
              <a:rPr lang="en-US" dirty="0"/>
              <a:t>Output data from the logfile </a:t>
            </a:r>
            <a:r>
              <a:rPr lang="en-US" i="1" dirty="0"/>
              <a:t>(*.xlsx or *.csv) </a:t>
            </a:r>
            <a:r>
              <a:rPr lang="en-US" dirty="0"/>
              <a:t>– the logfile is outputted at the end of a run (app finishes). This can then be analyzed (data exported) MANUALLY using the Chemspeed Excel Extractor program.</a:t>
            </a:r>
          </a:p>
        </p:txBody>
      </p:sp>
    </p:spTree>
    <p:extLst>
      <p:ext uri="{BB962C8B-B14F-4D97-AF65-F5344CB8AC3E}">
        <p14:creationId xmlns:p14="http://schemas.microsoft.com/office/powerpoint/2010/main" val="70486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07F33-5635-8E73-9EE7-EEFE1E20466C}"/>
              </a:ext>
            </a:extLst>
          </p:cNvPr>
          <p:cNvPicPr>
            <a:picLocks noChangeAspect="1"/>
          </p:cNvPicPr>
          <p:nvPr/>
        </p:nvPicPr>
        <p:blipFill>
          <a:blip r:embed="rId2"/>
          <a:stretch>
            <a:fillRect/>
          </a:stretch>
        </p:blipFill>
        <p:spPr>
          <a:xfrm>
            <a:off x="628650" y="444953"/>
            <a:ext cx="5467350" cy="6229350"/>
          </a:xfrm>
          <a:prstGeom prst="rect">
            <a:avLst/>
          </a:prstGeom>
        </p:spPr>
      </p:pic>
      <p:sp>
        <p:nvSpPr>
          <p:cNvPr id="4" name="TextBox 3">
            <a:extLst>
              <a:ext uri="{FF2B5EF4-FFF2-40B4-BE49-F238E27FC236}">
                <a16:creationId xmlns:a16="http://schemas.microsoft.com/office/drawing/2014/main" id="{06FC384B-47B4-61AC-C828-C5B417E8E893}"/>
              </a:ext>
            </a:extLst>
          </p:cNvPr>
          <p:cNvSpPr txBox="1"/>
          <p:nvPr/>
        </p:nvSpPr>
        <p:spPr>
          <a:xfrm>
            <a:off x="6324600" y="129967"/>
            <a:ext cx="5148614" cy="707886"/>
          </a:xfrm>
          <a:prstGeom prst="rect">
            <a:avLst/>
          </a:prstGeom>
          <a:noFill/>
        </p:spPr>
        <p:txBody>
          <a:bodyPr wrap="square" rtlCol="0">
            <a:spAutoFit/>
          </a:bodyPr>
          <a:lstStyle/>
          <a:p>
            <a:r>
              <a:rPr lang="en-US" sz="4000" dirty="0"/>
              <a:t>Custom Results File</a:t>
            </a:r>
          </a:p>
        </p:txBody>
      </p:sp>
      <p:sp>
        <p:nvSpPr>
          <p:cNvPr id="5" name="TextBox 4">
            <a:extLst>
              <a:ext uri="{FF2B5EF4-FFF2-40B4-BE49-F238E27FC236}">
                <a16:creationId xmlns:a16="http://schemas.microsoft.com/office/drawing/2014/main" id="{49FF5ED6-42DB-24C9-BB72-1A53D6C051B8}"/>
              </a:ext>
            </a:extLst>
          </p:cNvPr>
          <p:cNvSpPr txBox="1"/>
          <p:nvPr/>
        </p:nvSpPr>
        <p:spPr>
          <a:xfrm>
            <a:off x="6672943" y="1143000"/>
            <a:ext cx="3657600" cy="5355312"/>
          </a:xfrm>
          <a:prstGeom prst="rect">
            <a:avLst/>
          </a:prstGeom>
          <a:noFill/>
        </p:spPr>
        <p:txBody>
          <a:bodyPr wrap="square" rtlCol="0">
            <a:spAutoFit/>
          </a:bodyPr>
          <a:lstStyle/>
          <a:p>
            <a:r>
              <a:rPr lang="en-US" dirty="0"/>
              <a:t>This is an example of a file we could export from an app file during a run.</a:t>
            </a:r>
          </a:p>
          <a:p>
            <a:endParaRPr lang="en-US" dirty="0"/>
          </a:p>
          <a:p>
            <a:r>
              <a:rPr lang="en-US" dirty="0"/>
              <a:t>Each line is a single custom export.</a:t>
            </a:r>
          </a:p>
          <a:p>
            <a:endParaRPr lang="en-US" dirty="0"/>
          </a:p>
          <a:p>
            <a:r>
              <a:rPr lang="en-US" dirty="0"/>
              <a:t>I’ve added in manually the &lt;&gt; tags, which we could use to make the input files more flexible.</a:t>
            </a:r>
          </a:p>
          <a:p>
            <a:endParaRPr lang="en-US" dirty="0"/>
          </a:p>
          <a:p>
            <a:r>
              <a:rPr lang="en-US" dirty="0"/>
              <a:t>Each line in the table related to pulling a sample vial off of the heater. The “Time in Reaction Zone” is how long the sample was heating/reacting, and the “Time to quench” reflects the time to move the sample off the heater and then add methanol (to quench the reaction). The exact time is when all of the methanol has been added.</a:t>
            </a:r>
          </a:p>
        </p:txBody>
      </p:sp>
    </p:spTree>
    <p:extLst>
      <p:ext uri="{BB962C8B-B14F-4D97-AF65-F5344CB8AC3E}">
        <p14:creationId xmlns:p14="http://schemas.microsoft.com/office/powerpoint/2010/main" val="423336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1E832BD-8BC3-1BFB-68E0-A1A6B362F0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629" t="14555" r="27654" b="24357"/>
          <a:stretch/>
        </p:blipFill>
        <p:spPr>
          <a:xfrm>
            <a:off x="224970" y="902328"/>
            <a:ext cx="8985055" cy="5747524"/>
          </a:xfrm>
        </p:spPr>
      </p:pic>
      <p:sp>
        <p:nvSpPr>
          <p:cNvPr id="6" name="TextBox 5">
            <a:extLst>
              <a:ext uri="{FF2B5EF4-FFF2-40B4-BE49-F238E27FC236}">
                <a16:creationId xmlns:a16="http://schemas.microsoft.com/office/drawing/2014/main" id="{71C3DD68-00B8-B1BD-B86C-2F803714AFFA}"/>
              </a:ext>
            </a:extLst>
          </p:cNvPr>
          <p:cNvSpPr txBox="1"/>
          <p:nvPr/>
        </p:nvSpPr>
        <p:spPr>
          <a:xfrm>
            <a:off x="1704110" y="64652"/>
            <a:ext cx="8691418" cy="707886"/>
          </a:xfrm>
          <a:prstGeom prst="rect">
            <a:avLst/>
          </a:prstGeom>
          <a:noFill/>
        </p:spPr>
        <p:txBody>
          <a:bodyPr wrap="square" rtlCol="0">
            <a:spAutoFit/>
          </a:bodyPr>
          <a:lstStyle/>
          <a:p>
            <a:r>
              <a:rPr lang="en-US" sz="4000" dirty="0" err="1"/>
              <a:t>Autosuite</a:t>
            </a:r>
            <a:r>
              <a:rPr lang="en-US" sz="4000" dirty="0"/>
              <a:t> Excel Data Extractor Program</a:t>
            </a:r>
          </a:p>
        </p:txBody>
      </p:sp>
      <p:sp>
        <p:nvSpPr>
          <p:cNvPr id="7" name="TextBox 6">
            <a:extLst>
              <a:ext uri="{FF2B5EF4-FFF2-40B4-BE49-F238E27FC236}">
                <a16:creationId xmlns:a16="http://schemas.microsoft.com/office/drawing/2014/main" id="{3C32B08C-2AC2-3CEC-992D-48D66E34D6B9}"/>
              </a:ext>
            </a:extLst>
          </p:cNvPr>
          <p:cNvSpPr txBox="1"/>
          <p:nvPr/>
        </p:nvSpPr>
        <p:spPr>
          <a:xfrm>
            <a:off x="1163781" y="2967335"/>
            <a:ext cx="340158" cy="461665"/>
          </a:xfrm>
          <a:prstGeom prst="rect">
            <a:avLst/>
          </a:prstGeom>
          <a:noFill/>
        </p:spPr>
        <p:txBody>
          <a:bodyPr wrap="none" rtlCol="0">
            <a:spAutoFit/>
          </a:bodyPr>
          <a:lstStyle/>
          <a:p>
            <a:r>
              <a:rPr lang="en-US" sz="2400" b="1" dirty="0">
                <a:highlight>
                  <a:srgbClr val="FFFF00"/>
                </a:highlight>
              </a:rPr>
              <a:t>1</a:t>
            </a:r>
          </a:p>
        </p:txBody>
      </p:sp>
      <p:sp>
        <p:nvSpPr>
          <p:cNvPr id="8" name="TextBox 7">
            <a:extLst>
              <a:ext uri="{FF2B5EF4-FFF2-40B4-BE49-F238E27FC236}">
                <a16:creationId xmlns:a16="http://schemas.microsoft.com/office/drawing/2014/main" id="{29530CD8-7A81-7D15-7130-711FD6454DF5}"/>
              </a:ext>
            </a:extLst>
          </p:cNvPr>
          <p:cNvSpPr txBox="1"/>
          <p:nvPr/>
        </p:nvSpPr>
        <p:spPr>
          <a:xfrm>
            <a:off x="2811896" y="2960889"/>
            <a:ext cx="340158" cy="461665"/>
          </a:xfrm>
          <a:prstGeom prst="rect">
            <a:avLst/>
          </a:prstGeom>
          <a:noFill/>
        </p:spPr>
        <p:txBody>
          <a:bodyPr wrap="none" rtlCol="0">
            <a:spAutoFit/>
          </a:bodyPr>
          <a:lstStyle/>
          <a:p>
            <a:r>
              <a:rPr lang="en-US" sz="2400" b="1" dirty="0">
                <a:highlight>
                  <a:srgbClr val="FFFF00"/>
                </a:highlight>
              </a:rPr>
              <a:t>2</a:t>
            </a:r>
          </a:p>
        </p:txBody>
      </p:sp>
      <p:sp>
        <p:nvSpPr>
          <p:cNvPr id="9" name="TextBox 8">
            <a:extLst>
              <a:ext uri="{FF2B5EF4-FFF2-40B4-BE49-F238E27FC236}">
                <a16:creationId xmlns:a16="http://schemas.microsoft.com/office/drawing/2014/main" id="{FE364FEF-97F0-5DFA-331A-32FBC4DB160C}"/>
              </a:ext>
            </a:extLst>
          </p:cNvPr>
          <p:cNvSpPr txBox="1"/>
          <p:nvPr/>
        </p:nvSpPr>
        <p:spPr>
          <a:xfrm>
            <a:off x="2369127" y="2112972"/>
            <a:ext cx="340158" cy="461665"/>
          </a:xfrm>
          <a:prstGeom prst="rect">
            <a:avLst/>
          </a:prstGeom>
          <a:noFill/>
        </p:spPr>
        <p:txBody>
          <a:bodyPr wrap="none" rtlCol="0">
            <a:spAutoFit/>
          </a:bodyPr>
          <a:lstStyle/>
          <a:p>
            <a:r>
              <a:rPr lang="en-US" sz="2400" b="1" dirty="0">
                <a:highlight>
                  <a:srgbClr val="FFFF00"/>
                </a:highlight>
              </a:rPr>
              <a:t>3</a:t>
            </a:r>
          </a:p>
        </p:txBody>
      </p:sp>
      <p:sp>
        <p:nvSpPr>
          <p:cNvPr id="10" name="TextBox 9">
            <a:extLst>
              <a:ext uri="{FF2B5EF4-FFF2-40B4-BE49-F238E27FC236}">
                <a16:creationId xmlns:a16="http://schemas.microsoft.com/office/drawing/2014/main" id="{EE5F14A2-6A58-F8A6-66F5-52E545ACAE98}"/>
              </a:ext>
            </a:extLst>
          </p:cNvPr>
          <p:cNvSpPr txBox="1"/>
          <p:nvPr/>
        </p:nvSpPr>
        <p:spPr>
          <a:xfrm>
            <a:off x="9309667" y="1652431"/>
            <a:ext cx="2416630" cy="4247317"/>
          </a:xfrm>
          <a:prstGeom prst="rect">
            <a:avLst/>
          </a:prstGeom>
          <a:noFill/>
        </p:spPr>
        <p:txBody>
          <a:bodyPr wrap="square" rtlCol="0">
            <a:spAutoFit/>
          </a:bodyPr>
          <a:lstStyle/>
          <a:p>
            <a:r>
              <a:rPr lang="en-US" dirty="0"/>
              <a:t>You can export:</a:t>
            </a:r>
          </a:p>
          <a:p>
            <a:pPr marL="342900" indent="-342900">
              <a:buAutoNum type="arabicParenR"/>
            </a:pPr>
            <a:r>
              <a:rPr lang="en-US" dirty="0"/>
              <a:t>Specific messages or values (e.g., weights or volumes)</a:t>
            </a:r>
          </a:p>
          <a:p>
            <a:pPr marL="342900" indent="-342900">
              <a:buAutoNum type="arabicParenR"/>
            </a:pPr>
            <a:r>
              <a:rPr lang="en-US" dirty="0"/>
              <a:t>Trends in the metadata (e.g., hotplate temperature versus time)</a:t>
            </a:r>
          </a:p>
          <a:p>
            <a:pPr marL="342900" indent="-342900">
              <a:buAutoNum type="arabicParenR"/>
            </a:pPr>
            <a:r>
              <a:rPr lang="en-US" dirty="0"/>
              <a:t>The app information and configuration information (i.e., what hardware was used)</a:t>
            </a:r>
          </a:p>
        </p:txBody>
      </p:sp>
    </p:spTree>
    <p:extLst>
      <p:ext uri="{BB962C8B-B14F-4D97-AF65-F5344CB8AC3E}">
        <p14:creationId xmlns:p14="http://schemas.microsoft.com/office/powerpoint/2010/main" val="115858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25BA237C-25E3-84C1-F1A0-345829450A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122" t="15834" r="29455" b="28629"/>
          <a:stretch/>
        </p:blipFill>
        <p:spPr>
          <a:xfrm>
            <a:off x="130628" y="642256"/>
            <a:ext cx="8411077" cy="5540830"/>
          </a:xfrm>
        </p:spPr>
      </p:pic>
      <p:sp>
        <p:nvSpPr>
          <p:cNvPr id="7" name="Oval 6">
            <a:extLst>
              <a:ext uri="{FF2B5EF4-FFF2-40B4-BE49-F238E27FC236}">
                <a16:creationId xmlns:a16="http://schemas.microsoft.com/office/drawing/2014/main" id="{69EC190D-1590-BD1C-67BB-1D570F875B0B}"/>
              </a:ext>
            </a:extLst>
          </p:cNvPr>
          <p:cNvSpPr/>
          <p:nvPr/>
        </p:nvSpPr>
        <p:spPr>
          <a:xfrm>
            <a:off x="3666836" y="3057236"/>
            <a:ext cx="544946" cy="1357746"/>
          </a:xfrm>
          <a:prstGeom prst="ellipse">
            <a:avLst/>
          </a:prstGeom>
          <a:solidFill>
            <a:schemeClr val="accent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F3483D-7B5D-D987-AF25-091D90137900}"/>
              </a:ext>
            </a:extLst>
          </p:cNvPr>
          <p:cNvSpPr/>
          <p:nvPr/>
        </p:nvSpPr>
        <p:spPr>
          <a:xfrm>
            <a:off x="2209800" y="3200400"/>
            <a:ext cx="1457036" cy="402771"/>
          </a:xfrm>
          <a:prstGeom prst="rect">
            <a:avLst/>
          </a:prstGeom>
          <a:solidFill>
            <a:schemeClr val="accent4">
              <a:alpha val="33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C3EA91A-9ECD-2B23-A82F-40D4CA8042EF}"/>
              </a:ext>
            </a:extLst>
          </p:cNvPr>
          <p:cNvSpPr/>
          <p:nvPr/>
        </p:nvSpPr>
        <p:spPr>
          <a:xfrm>
            <a:off x="2351314" y="2906486"/>
            <a:ext cx="1457036" cy="293914"/>
          </a:xfrm>
          <a:prstGeom prst="ellipse">
            <a:avLst/>
          </a:prstGeom>
          <a:solidFill>
            <a:schemeClr val="accent1">
              <a:alpha val="2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786BF29-E2CE-2BCB-2446-2B8D4F91AB5E}"/>
              </a:ext>
            </a:extLst>
          </p:cNvPr>
          <p:cNvSpPr txBox="1"/>
          <p:nvPr/>
        </p:nvSpPr>
        <p:spPr>
          <a:xfrm>
            <a:off x="8806543" y="642256"/>
            <a:ext cx="3058886" cy="5355312"/>
          </a:xfrm>
          <a:prstGeom prst="rect">
            <a:avLst/>
          </a:prstGeom>
          <a:noFill/>
        </p:spPr>
        <p:txBody>
          <a:bodyPr wrap="square" rtlCol="0">
            <a:spAutoFit/>
          </a:bodyPr>
          <a:lstStyle/>
          <a:p>
            <a:r>
              <a:rPr lang="en-US" dirty="0"/>
              <a:t>You can export all trends (yellow box) or just select some trends (blue box). This will export all data associated with a selected dataset.</a:t>
            </a:r>
          </a:p>
          <a:p>
            <a:endParaRPr lang="en-US" dirty="0"/>
          </a:p>
          <a:p>
            <a:r>
              <a:rPr lang="en-US" dirty="0"/>
              <a:t>For #13, the “Control unit… perform humidity” it has 4012 data points.</a:t>
            </a:r>
          </a:p>
          <a:p>
            <a:endParaRPr lang="en-US" dirty="0"/>
          </a:p>
          <a:p>
            <a:r>
              <a:rPr lang="en-US" dirty="0"/>
              <a:t>For #9-11, and #14-17, there is actually no data, just a timestamp when it was initialized.</a:t>
            </a:r>
          </a:p>
          <a:p>
            <a:endParaRPr lang="en-US" dirty="0"/>
          </a:p>
          <a:p>
            <a:r>
              <a:rPr lang="en-US" dirty="0"/>
              <a:t>Trends will all have timestamps, and others will have some other values (e.g., rpm, mass, etc.).</a:t>
            </a:r>
          </a:p>
        </p:txBody>
      </p:sp>
      <p:cxnSp>
        <p:nvCxnSpPr>
          <p:cNvPr id="12" name="Straight Arrow Connector 11">
            <a:extLst>
              <a:ext uri="{FF2B5EF4-FFF2-40B4-BE49-F238E27FC236}">
                <a16:creationId xmlns:a16="http://schemas.microsoft.com/office/drawing/2014/main" id="{F2625849-8D70-2933-6D82-45E65D67BC92}"/>
              </a:ext>
            </a:extLst>
          </p:cNvPr>
          <p:cNvCxnSpPr/>
          <p:nvPr/>
        </p:nvCxnSpPr>
        <p:spPr>
          <a:xfrm flipV="1">
            <a:off x="3949864" y="4615543"/>
            <a:ext cx="0" cy="80554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B5B53C4E-CA49-1580-CD89-8ACDE252152D}"/>
              </a:ext>
            </a:extLst>
          </p:cNvPr>
          <p:cNvCxnSpPr/>
          <p:nvPr/>
        </p:nvCxnSpPr>
        <p:spPr>
          <a:xfrm flipV="1">
            <a:off x="2351314" y="3799114"/>
            <a:ext cx="0" cy="81642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A5412924-DEA6-7FDF-8C78-600892CD24E5}"/>
              </a:ext>
            </a:extLst>
          </p:cNvPr>
          <p:cNvSpPr txBox="1"/>
          <p:nvPr/>
        </p:nvSpPr>
        <p:spPr>
          <a:xfrm>
            <a:off x="2002971" y="4615543"/>
            <a:ext cx="1457515" cy="369332"/>
          </a:xfrm>
          <a:prstGeom prst="rect">
            <a:avLst/>
          </a:prstGeom>
          <a:noFill/>
        </p:spPr>
        <p:txBody>
          <a:bodyPr wrap="none" rtlCol="0">
            <a:spAutoFit/>
          </a:bodyPr>
          <a:lstStyle/>
          <a:p>
            <a:r>
              <a:rPr lang="en-US" dirty="0"/>
              <a:t>All trend data</a:t>
            </a:r>
          </a:p>
        </p:txBody>
      </p:sp>
      <p:sp>
        <p:nvSpPr>
          <p:cNvPr id="16" name="TextBox 15">
            <a:extLst>
              <a:ext uri="{FF2B5EF4-FFF2-40B4-BE49-F238E27FC236}">
                <a16:creationId xmlns:a16="http://schemas.microsoft.com/office/drawing/2014/main" id="{5327BA87-907E-801C-C71F-DDEEF234B95D}"/>
              </a:ext>
            </a:extLst>
          </p:cNvPr>
          <p:cNvSpPr txBox="1"/>
          <p:nvPr/>
        </p:nvSpPr>
        <p:spPr>
          <a:xfrm>
            <a:off x="3666836" y="5464628"/>
            <a:ext cx="2017668" cy="369332"/>
          </a:xfrm>
          <a:prstGeom prst="rect">
            <a:avLst/>
          </a:prstGeom>
          <a:noFill/>
        </p:spPr>
        <p:txBody>
          <a:bodyPr wrap="none" rtlCol="0">
            <a:spAutoFit/>
          </a:bodyPr>
          <a:lstStyle/>
          <a:p>
            <a:r>
              <a:rPr lang="en-US" dirty="0"/>
              <a:t>Selected trend data</a:t>
            </a:r>
          </a:p>
        </p:txBody>
      </p:sp>
    </p:spTree>
    <p:extLst>
      <p:ext uri="{BB962C8B-B14F-4D97-AF65-F5344CB8AC3E}">
        <p14:creationId xmlns:p14="http://schemas.microsoft.com/office/powerpoint/2010/main" val="138827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F37D3EF-2E1C-79BB-3DDF-9EC31E7BBC49}"/>
              </a:ext>
            </a:extLst>
          </p:cNvPr>
          <p:cNvPicPr>
            <a:picLocks noChangeAspect="1"/>
          </p:cNvPicPr>
          <p:nvPr/>
        </p:nvPicPr>
        <p:blipFill rotWithShape="1">
          <a:blip r:embed="rId2">
            <a:extLst>
              <a:ext uri="{28A0092B-C50C-407E-A947-70E740481C1C}">
                <a14:useLocalDpi xmlns:a14="http://schemas.microsoft.com/office/drawing/2010/main" val="0"/>
              </a:ext>
            </a:extLst>
          </a:blip>
          <a:srcRect l="17321" t="2857" r="13482" b="15078"/>
          <a:stretch/>
        </p:blipFill>
        <p:spPr>
          <a:xfrm>
            <a:off x="185058" y="337457"/>
            <a:ext cx="8436428" cy="5627914"/>
          </a:xfrm>
          <a:prstGeom prst="rect">
            <a:avLst/>
          </a:prstGeom>
        </p:spPr>
      </p:pic>
      <p:sp>
        <p:nvSpPr>
          <p:cNvPr id="4" name="Oval 3">
            <a:extLst>
              <a:ext uri="{FF2B5EF4-FFF2-40B4-BE49-F238E27FC236}">
                <a16:creationId xmlns:a16="http://schemas.microsoft.com/office/drawing/2014/main" id="{A2FACC4B-67A4-1A34-0171-DAF97380D2A2}"/>
              </a:ext>
            </a:extLst>
          </p:cNvPr>
          <p:cNvSpPr/>
          <p:nvPr/>
        </p:nvSpPr>
        <p:spPr>
          <a:xfrm>
            <a:off x="4191000" y="5257800"/>
            <a:ext cx="1404257" cy="239486"/>
          </a:xfrm>
          <a:prstGeom prst="ellipse">
            <a:avLst/>
          </a:prstGeom>
          <a:solidFill>
            <a:schemeClr val="accent1">
              <a:alpha val="1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8AEE27A-DE32-5DDC-6570-F4C56A175A18}"/>
              </a:ext>
            </a:extLst>
          </p:cNvPr>
          <p:cNvCxnSpPr/>
          <p:nvPr/>
        </p:nvCxnSpPr>
        <p:spPr>
          <a:xfrm flipH="1">
            <a:off x="5366657" y="4049486"/>
            <a:ext cx="620486" cy="50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BD8B77-664E-E73C-ACA2-68026F3A3C7F}"/>
              </a:ext>
            </a:extLst>
          </p:cNvPr>
          <p:cNvSpPr txBox="1"/>
          <p:nvPr/>
        </p:nvSpPr>
        <p:spPr>
          <a:xfrm>
            <a:off x="5939508" y="3864820"/>
            <a:ext cx="1419235" cy="369332"/>
          </a:xfrm>
          <a:prstGeom prst="rect">
            <a:avLst/>
          </a:prstGeom>
          <a:noFill/>
        </p:spPr>
        <p:txBody>
          <a:bodyPr wrap="none" rtlCol="0">
            <a:spAutoFit/>
          </a:bodyPr>
          <a:lstStyle/>
          <a:p>
            <a:r>
              <a:rPr lang="en-US" dirty="0"/>
              <a:t>Trends folder</a:t>
            </a:r>
          </a:p>
        </p:txBody>
      </p:sp>
      <p:cxnSp>
        <p:nvCxnSpPr>
          <p:cNvPr id="10" name="Straight Arrow Connector 9">
            <a:extLst>
              <a:ext uri="{FF2B5EF4-FFF2-40B4-BE49-F238E27FC236}">
                <a16:creationId xmlns:a16="http://schemas.microsoft.com/office/drawing/2014/main" id="{D190A6B8-5A0E-5AD0-AA67-6A891AAA2C3A}"/>
              </a:ext>
            </a:extLst>
          </p:cNvPr>
          <p:cNvCxnSpPr/>
          <p:nvPr/>
        </p:nvCxnSpPr>
        <p:spPr>
          <a:xfrm flipH="1" flipV="1">
            <a:off x="5442857" y="5584371"/>
            <a:ext cx="816429" cy="674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40A8E1A-9490-E1F8-10C9-900357F9F03A}"/>
              </a:ext>
            </a:extLst>
          </p:cNvPr>
          <p:cNvSpPr txBox="1"/>
          <p:nvPr/>
        </p:nvSpPr>
        <p:spPr>
          <a:xfrm>
            <a:off x="6259285" y="5921828"/>
            <a:ext cx="2754085" cy="646331"/>
          </a:xfrm>
          <a:prstGeom prst="rect">
            <a:avLst/>
          </a:prstGeom>
          <a:noFill/>
        </p:spPr>
        <p:txBody>
          <a:bodyPr wrap="square" rtlCol="0">
            <a:spAutoFit/>
          </a:bodyPr>
          <a:lstStyle/>
          <a:p>
            <a:r>
              <a:rPr lang="en-US" dirty="0"/>
              <a:t>“Export” volumetric transfers. Not trend data.</a:t>
            </a:r>
          </a:p>
        </p:txBody>
      </p:sp>
      <p:sp>
        <p:nvSpPr>
          <p:cNvPr id="12" name="TextBox 11">
            <a:extLst>
              <a:ext uri="{FF2B5EF4-FFF2-40B4-BE49-F238E27FC236}">
                <a16:creationId xmlns:a16="http://schemas.microsoft.com/office/drawing/2014/main" id="{FE1BB9DC-A9CE-4E93-B444-4B42C374BDC2}"/>
              </a:ext>
            </a:extLst>
          </p:cNvPr>
          <p:cNvSpPr txBox="1"/>
          <p:nvPr/>
        </p:nvSpPr>
        <p:spPr>
          <a:xfrm>
            <a:off x="8948057" y="1306286"/>
            <a:ext cx="2394857" cy="2308324"/>
          </a:xfrm>
          <a:prstGeom prst="rect">
            <a:avLst/>
          </a:prstGeom>
          <a:noFill/>
        </p:spPr>
        <p:txBody>
          <a:bodyPr wrap="square" rtlCol="0">
            <a:spAutoFit/>
          </a:bodyPr>
          <a:lstStyle/>
          <a:p>
            <a:r>
              <a:rPr lang="en-US" dirty="0"/>
              <a:t>Export data can be *.xlsx, or *.csv if the check box is selected.</a:t>
            </a:r>
          </a:p>
          <a:p>
            <a:endParaRPr lang="en-US" dirty="0"/>
          </a:p>
          <a:p>
            <a:endParaRPr lang="en-US" dirty="0"/>
          </a:p>
          <a:p>
            <a:r>
              <a:rPr lang="en-US" dirty="0"/>
              <a:t>In this example there is volumetric data, but no gravimetric transfers.</a:t>
            </a:r>
          </a:p>
        </p:txBody>
      </p:sp>
    </p:spTree>
    <p:extLst>
      <p:ext uri="{BB962C8B-B14F-4D97-AF65-F5344CB8AC3E}">
        <p14:creationId xmlns:p14="http://schemas.microsoft.com/office/powerpoint/2010/main" val="4257726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2C9D13D-2FAE-CBC5-9F69-C5317F85FCBF}"/>
              </a:ext>
            </a:extLst>
          </p:cNvPr>
          <p:cNvPicPr>
            <a:picLocks noChangeAspect="1"/>
          </p:cNvPicPr>
          <p:nvPr/>
        </p:nvPicPr>
        <p:blipFill rotWithShape="1">
          <a:blip r:embed="rId2">
            <a:extLst>
              <a:ext uri="{28A0092B-C50C-407E-A947-70E740481C1C}">
                <a14:useLocalDpi xmlns:a14="http://schemas.microsoft.com/office/drawing/2010/main" val="0"/>
              </a:ext>
            </a:extLst>
          </a:blip>
          <a:srcRect l="6518" t="6508" r="15178" b="30635"/>
          <a:stretch/>
        </p:blipFill>
        <p:spPr>
          <a:xfrm>
            <a:off x="1322613" y="1948542"/>
            <a:ext cx="9546773" cy="4310744"/>
          </a:xfrm>
          <a:prstGeom prst="rect">
            <a:avLst/>
          </a:prstGeom>
        </p:spPr>
      </p:pic>
      <p:sp>
        <p:nvSpPr>
          <p:cNvPr id="7" name="TextBox 6">
            <a:extLst>
              <a:ext uri="{FF2B5EF4-FFF2-40B4-BE49-F238E27FC236}">
                <a16:creationId xmlns:a16="http://schemas.microsoft.com/office/drawing/2014/main" id="{DA80C61E-7CC8-02A4-6380-02FC556833FA}"/>
              </a:ext>
            </a:extLst>
          </p:cNvPr>
          <p:cNvSpPr txBox="1"/>
          <p:nvPr/>
        </p:nvSpPr>
        <p:spPr>
          <a:xfrm>
            <a:off x="7750628" y="522514"/>
            <a:ext cx="3799115" cy="646331"/>
          </a:xfrm>
          <a:prstGeom prst="rect">
            <a:avLst/>
          </a:prstGeom>
          <a:noFill/>
        </p:spPr>
        <p:txBody>
          <a:bodyPr wrap="square" rtlCol="0">
            <a:spAutoFit/>
          </a:bodyPr>
          <a:lstStyle/>
          <a:p>
            <a:r>
              <a:rPr lang="en-US" dirty="0"/>
              <a:t>In this example there is no volumetric data, only gravimetric transfers.</a:t>
            </a:r>
          </a:p>
        </p:txBody>
      </p:sp>
    </p:spTree>
    <p:extLst>
      <p:ext uri="{BB962C8B-B14F-4D97-AF65-F5344CB8AC3E}">
        <p14:creationId xmlns:p14="http://schemas.microsoft.com/office/powerpoint/2010/main" val="345597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80C61E-7CC8-02A4-6380-02FC556833FA}"/>
              </a:ext>
            </a:extLst>
          </p:cNvPr>
          <p:cNvSpPr txBox="1"/>
          <p:nvPr/>
        </p:nvSpPr>
        <p:spPr>
          <a:xfrm>
            <a:off x="8439250" y="1030514"/>
            <a:ext cx="3323772" cy="5355312"/>
          </a:xfrm>
          <a:prstGeom prst="rect">
            <a:avLst/>
          </a:prstGeom>
          <a:noFill/>
        </p:spPr>
        <p:txBody>
          <a:bodyPr wrap="square" rtlCol="0">
            <a:spAutoFit/>
          </a:bodyPr>
          <a:lstStyle/>
          <a:p>
            <a:r>
              <a:rPr lang="en-US" dirty="0"/>
              <a:t>The gravimetric data export from the last slide contains this format. Note that the input data (specified amount) is given, as well as the “</a:t>
            </a:r>
            <a:r>
              <a:rPr lang="en-US" dirty="0" err="1"/>
              <a:t>ActualAmount</a:t>
            </a:r>
            <a:r>
              <a:rPr lang="en-US" dirty="0"/>
              <a:t>”, which is what the balance measured that it dispensed. You can see a difference because there is a tolerance of maybe 1-2  mg on the dispense. The difference can be higher in some cases anyway.</a:t>
            </a:r>
          </a:p>
          <a:p>
            <a:endParaRPr lang="en-US" dirty="0"/>
          </a:p>
          <a:p>
            <a:r>
              <a:rPr lang="en-US" dirty="0"/>
              <a:t>Source: the location of the container of precursor powder</a:t>
            </a:r>
          </a:p>
          <a:p>
            <a:endParaRPr lang="en-US" dirty="0"/>
          </a:p>
          <a:p>
            <a:r>
              <a:rPr lang="en-US" dirty="0"/>
              <a:t>Destination: where the precursor powder was dispensed into (usually into a vial for a reaction)</a:t>
            </a:r>
          </a:p>
        </p:txBody>
      </p:sp>
      <p:pic>
        <p:nvPicPr>
          <p:cNvPr id="3" name="Picture 2">
            <a:extLst>
              <a:ext uri="{FF2B5EF4-FFF2-40B4-BE49-F238E27FC236}">
                <a16:creationId xmlns:a16="http://schemas.microsoft.com/office/drawing/2014/main" id="{714E49A8-FAB4-7F70-842B-02E6587C8919}"/>
              </a:ext>
            </a:extLst>
          </p:cNvPr>
          <p:cNvPicPr>
            <a:picLocks noChangeAspect="1"/>
          </p:cNvPicPr>
          <p:nvPr/>
        </p:nvPicPr>
        <p:blipFill>
          <a:blip r:embed="rId2"/>
          <a:stretch>
            <a:fillRect/>
          </a:stretch>
        </p:blipFill>
        <p:spPr>
          <a:xfrm>
            <a:off x="322263" y="807345"/>
            <a:ext cx="7783160" cy="5243310"/>
          </a:xfrm>
          <a:prstGeom prst="rect">
            <a:avLst/>
          </a:prstGeom>
        </p:spPr>
      </p:pic>
      <p:sp>
        <p:nvSpPr>
          <p:cNvPr id="4" name="TextBox 3">
            <a:extLst>
              <a:ext uri="{FF2B5EF4-FFF2-40B4-BE49-F238E27FC236}">
                <a16:creationId xmlns:a16="http://schemas.microsoft.com/office/drawing/2014/main" id="{5822ABAD-E7F0-BAAC-30C8-A53B1BA72FF4}"/>
              </a:ext>
            </a:extLst>
          </p:cNvPr>
          <p:cNvSpPr txBox="1"/>
          <p:nvPr/>
        </p:nvSpPr>
        <p:spPr>
          <a:xfrm>
            <a:off x="566057" y="64652"/>
            <a:ext cx="11049000" cy="707886"/>
          </a:xfrm>
          <a:prstGeom prst="rect">
            <a:avLst/>
          </a:prstGeom>
          <a:noFill/>
        </p:spPr>
        <p:txBody>
          <a:bodyPr wrap="square" rtlCol="0">
            <a:spAutoFit/>
          </a:bodyPr>
          <a:lstStyle/>
          <a:p>
            <a:r>
              <a:rPr lang="en-US" sz="4000" dirty="0"/>
              <a:t>Example File from Excel Data Extractor Program</a:t>
            </a:r>
          </a:p>
        </p:txBody>
      </p:sp>
    </p:spTree>
    <p:extLst>
      <p:ext uri="{BB962C8B-B14F-4D97-AF65-F5344CB8AC3E}">
        <p14:creationId xmlns:p14="http://schemas.microsoft.com/office/powerpoint/2010/main" val="975212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592</Words>
  <Application>Microsoft Office PowerPoint</Application>
  <PresentationFormat>Widescreen</PresentationFormat>
  <Paragraphs>43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Quick summary on Chemspeed data extraction</vt:lpstr>
      <vt:lpstr>Types of data: One perspective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summary on Chemspeed data extraction</dc:title>
  <dc:creator>Bridges, Craig A.</dc:creator>
  <cp:lastModifiedBy>Bridges, Craig A.</cp:lastModifiedBy>
  <cp:revision>11</cp:revision>
  <dcterms:created xsi:type="dcterms:W3CDTF">2024-07-24T19:48:22Z</dcterms:created>
  <dcterms:modified xsi:type="dcterms:W3CDTF">2024-07-24T21:43:00Z</dcterms:modified>
</cp:coreProperties>
</file>